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63" r:id="rId6"/>
    <p:sldId id="259" r:id="rId7"/>
    <p:sldId id="260" r:id="rId8"/>
    <p:sldId id="261" r:id="rId9"/>
    <p:sldId id="265" r:id="rId10"/>
    <p:sldId id="262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77446-6172-2B9D-A371-2C1736A2D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38224D-9DD5-5B63-BD4C-BD133C47ED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D3104-55BB-A0BB-7BCC-F0BAF16A8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648CF-31C0-5C2F-3284-C79A122B4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1056E-A41E-74C3-0CA5-C802159B4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7492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11156-5C56-57F3-D24A-D860534B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086E8E-5519-2662-8DCA-92D95C834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12223-631C-F41D-FD29-0D0957A43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C6AEC-5A85-E5E6-75F8-FCAD8A5A6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DFE44-A866-2EA5-6E87-4292E4C80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922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76CDFD-7468-C2A9-B0C4-B021463A93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E027D9-D764-4A65-A468-D22F52FD7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0D092-C40E-2106-0B97-F5D49F15A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DB741-4F9F-69F9-4052-91C961049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1E87D-0373-0D13-21D4-502AA1C3E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6055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59A1E-F965-5BF0-8213-9E689CBEC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955C8-4052-5FD2-836A-F85CB69A2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F739C-58B3-4D1D-7AAE-49276ABF7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CF95E-4938-ABF7-1CC6-B0940965F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8F7AAD-7FAA-DBCF-B554-AD551C500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6216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10647-E649-5AC2-2C43-33C1C008B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3802F-FEA4-33E3-8DBA-C6E7A6EB2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26167-0403-435E-5F09-FABA5B5A0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715B0-969C-081B-9B81-2B4C8A7D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8288D-1D60-A6DC-8BED-E878CEF17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1873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843C-7165-17D7-075C-F62F4966F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5B433-8494-5969-94B0-F2A0EE2F93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3EFBA7-FB6D-9B15-686E-25382390F5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C9B3C9-BF09-6FC6-723A-E3AF8D803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7DCF7-3BE1-627C-3B64-9E6BD3192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BD4B35-F0F6-33C7-51E6-06705E388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9812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7116E-3462-6566-EA54-DE3D32B63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262113-C7B8-11D5-01A5-C32ADEFE9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FD453C-6F1E-E3A8-B9D0-11339094C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694286-0EB2-5D73-B664-472B527C36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7F3AF9-0A35-43B6-BB9E-480D458693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E0BFA2-2148-0B80-5E34-A29F80C5F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06F32A-6B4C-7AA9-5F4C-98D8C536C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6538E9-E839-8D0E-1432-D3383FF54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43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C0A9E-C846-4BC5-D4F2-17D45B4A1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269F01-6BD4-C7F5-558B-02BCE360B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5A6BEF-5BEC-34AA-55C3-78324B169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8CB151-BAC0-A0CD-5303-E3522C40E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8341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812ACE-A790-35B5-1452-10E3527EB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12C396-4E76-3CEB-9F73-FDBCF2FEC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8F5C29-EF95-370C-BF19-480A48B6E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4023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16DD5-B63C-B91F-A800-BAE32558A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82110-13DE-7B82-87E4-0250361A2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D6CB0-E120-E5E6-867F-219AB202C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20DF1D-8686-111E-E5F8-D09C9F748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CDA25-6A42-33F8-CC5D-035AD10F7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7CABA3-9326-ED62-6E66-EBE03DE6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2957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2E13B-A46D-6F76-3E6C-E2CF6E867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924705-11C0-2000-09D9-CB969F6C5C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01A568-3CFC-21D3-4A2D-BBECFC1C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2E39DB-85B9-96B7-84C5-E34892E2D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78A73-E877-E2B6-50EB-4B0C492CA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000FC-A617-4C5B-0157-F0CF7BC06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6766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85504B-7A33-40DA-73E9-F6D29ECD3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6A3D4-CB53-F268-B80F-E54629049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9716DE-A9AC-7C70-C26E-69974864B4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3605D5-CF86-4090-9E70-E4DEB19F7CB8}" type="datetimeFigureOut">
              <a:rPr lang="en-IN" smtClean="0"/>
              <a:t>13-09-2025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4A415-1FF0-FF0E-1412-CADBD2955D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C64FC-FD56-1D5E-C3F2-D8D51D2C53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60F4F-EA09-46AF-8ECD-CC0AF0A6EAD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4739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05685-1A8B-A863-DDE7-9AAFDDBA1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16" y="140042"/>
            <a:ext cx="5379720" cy="826478"/>
          </a:xfrm>
        </p:spPr>
        <p:txBody>
          <a:bodyPr/>
          <a:lstStyle/>
          <a:p>
            <a:r>
              <a:rPr lang="en-IN" dirty="0">
                <a:latin typeface="Arial Black" panose="020B0A04020102020204" pitchFamily="34" charset="0"/>
              </a:rPr>
              <a:t>STORYTELLING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4DADD-C6C7-F665-5323-839CA8B9F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657" y="1191604"/>
            <a:ext cx="10120533" cy="826478"/>
          </a:xfrm>
        </p:spPr>
        <p:txBody>
          <a:bodyPr>
            <a:noAutofit/>
          </a:bodyPr>
          <a:lstStyle/>
          <a:p>
            <a:r>
              <a:rPr lang="en-IN" sz="4400" dirty="0"/>
              <a:t>Duopoly and Dominance of Jio &amp;Airtel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E2302C-85E1-0FC4-AF19-420F0617E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925" y="2018083"/>
            <a:ext cx="5950634" cy="469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817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1D1CD-8F0F-FBFD-0605-2B6BC083F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380"/>
            <a:ext cx="5737274" cy="1180442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Arial Black" panose="020B0A04020102020204" pitchFamily="34" charset="0"/>
              </a:rPr>
              <a:t>9. </a:t>
            </a:r>
            <a:r>
              <a:rPr lang="en-IN" sz="3600" b="1" dirty="0">
                <a:latin typeface="Arial Black" panose="020B0A04020102020204" pitchFamily="34" charset="0"/>
              </a:rPr>
              <a:t>Investors Cheering</a:t>
            </a:r>
            <a:endParaRPr lang="en-IN" sz="36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696C0-33A8-E427-D3CD-43EE80A33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6928"/>
            <a:ext cx="3733800" cy="2869809"/>
          </a:xfrm>
        </p:spPr>
        <p:txBody>
          <a:bodyPr>
            <a:normAutofit/>
          </a:bodyPr>
          <a:lstStyle/>
          <a:p>
            <a:r>
              <a:rPr lang="en-US" dirty="0"/>
              <a:t>Meanwhile, investors are like cricket fans in the stadium — just enjoying the punches, as long as the stock price keeps rising.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2B7ECAB-A06F-D907-64CA-DAAE2497943A}"/>
              </a:ext>
            </a:extLst>
          </p:cNvPr>
          <p:cNvSpPr/>
          <p:nvPr/>
        </p:nvSpPr>
        <p:spPr>
          <a:xfrm>
            <a:off x="98474" y="1033975"/>
            <a:ext cx="4290646" cy="914400"/>
          </a:xfrm>
          <a:prstGeom prst="roundRect">
            <a:avLst/>
          </a:prstGeom>
          <a:solidFill>
            <a:srgbClr val="FF669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“The crowd loves the fight… as long as the stock price rises.”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3A4A73-F7F2-28B8-0CE1-0FE5B2E526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4944" y="1209822"/>
            <a:ext cx="6110654" cy="528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7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4CFFD-1EBD-4B22-04E6-0255E8105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140569" cy="1055712"/>
          </a:xfrm>
        </p:spPr>
        <p:txBody>
          <a:bodyPr>
            <a:normAutofit fontScale="90000"/>
          </a:bodyPr>
          <a:lstStyle/>
          <a:p>
            <a:r>
              <a:rPr lang="en-IN" sz="3600" dirty="0">
                <a:latin typeface="Arial Black" panose="020B0A04020102020204" pitchFamily="34" charset="0"/>
              </a:rPr>
              <a:t>10. </a:t>
            </a:r>
            <a:r>
              <a:rPr lang="en-IN" sz="3600" b="1" dirty="0">
                <a:latin typeface="Arial Black" panose="020B0A04020102020204" pitchFamily="34" charset="0"/>
              </a:rPr>
              <a:t>Duopoly Monopoly</a:t>
            </a:r>
            <a:endParaRPr lang="en-IN" sz="36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CFF62-F88A-8151-586F-3E058E695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84611"/>
            <a:ext cx="4141763" cy="2214341"/>
          </a:xfrm>
        </p:spPr>
        <p:txBody>
          <a:bodyPr/>
          <a:lstStyle/>
          <a:p>
            <a:r>
              <a:rPr lang="en-US" dirty="0"/>
              <a:t>At the end of the day, no matter how you roll the dice… your money lands with either Jio or Airtel.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63B5B46-5459-F908-111D-9AB16569D372}"/>
              </a:ext>
            </a:extLst>
          </p:cNvPr>
          <p:cNvSpPr/>
          <p:nvPr/>
        </p:nvSpPr>
        <p:spPr>
          <a:xfrm>
            <a:off x="120748" y="1055712"/>
            <a:ext cx="4290646" cy="914400"/>
          </a:xfrm>
          <a:prstGeom prst="roundRect">
            <a:avLst/>
          </a:prstGeom>
          <a:solidFill>
            <a:srgbClr val="FF669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“No matter the dice roll… you pay one of them.”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590304-5EA4-EBC2-2A89-BB56B2A26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425" y="387801"/>
            <a:ext cx="6111473" cy="61114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58A4B0A-C9C6-5981-E34D-DBB9375B9C59}"/>
              </a:ext>
            </a:extLst>
          </p:cNvPr>
          <p:cNvSpPr/>
          <p:nvPr/>
        </p:nvSpPr>
        <p:spPr>
          <a:xfrm>
            <a:off x="11296357" y="5950634"/>
            <a:ext cx="379827" cy="407963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275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27346-C375-4998-942A-FB73E6498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990" y="118866"/>
            <a:ext cx="6079587" cy="1001859"/>
          </a:xfrm>
        </p:spPr>
        <p:txBody>
          <a:bodyPr/>
          <a:lstStyle/>
          <a:p>
            <a:r>
              <a:rPr lang="en-IN" dirty="0">
                <a:latin typeface="Arial Black" panose="020B0A04020102020204" pitchFamily="34" charset="0"/>
              </a:rPr>
              <a:t>1. </a:t>
            </a:r>
            <a:r>
              <a:rPr lang="en-IN" b="1" dirty="0">
                <a:latin typeface="Arial Black" panose="020B0A04020102020204" pitchFamily="34" charset="0"/>
              </a:rPr>
              <a:t>Tug-of-war</a:t>
            </a:r>
            <a:endParaRPr lang="en-IN" dirty="0"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42C024-F4C3-374E-01B7-547C61FC9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302" y="2546961"/>
            <a:ext cx="5176910" cy="3190314"/>
          </a:xfrm>
        </p:spPr>
        <p:txBody>
          <a:bodyPr>
            <a:noAutofit/>
          </a:bodyPr>
          <a:lstStyle/>
          <a:p>
            <a:r>
              <a:rPr lang="en-US" sz="4000" dirty="0"/>
              <a:t>This is the story of Indian telecom today — one rope, two giants, and everyone else is just watching.</a:t>
            </a:r>
            <a:endParaRPr lang="en-IN" sz="40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70231CD-4090-A59F-126B-A784DAE9BD53}"/>
              </a:ext>
            </a:extLst>
          </p:cNvPr>
          <p:cNvSpPr/>
          <p:nvPr/>
        </p:nvSpPr>
        <p:spPr>
          <a:xfrm>
            <a:off x="478302" y="1120725"/>
            <a:ext cx="5359790" cy="914400"/>
          </a:xfrm>
          <a:prstGeom prst="roundRect">
            <a:avLst/>
          </a:prstGeom>
          <a:solidFill>
            <a:srgbClr val="FF669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“Indian Telecom: One rope. Two giants. Everyone else… invisible.”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CAD50E-3213-F92B-3B5C-BC5975957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703" y="1364566"/>
            <a:ext cx="6079587" cy="473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596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0F6E1-1CDC-B06F-0951-1B172B869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" y="142301"/>
            <a:ext cx="4915486" cy="914400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Arial Black" panose="020B0A04020102020204" pitchFamily="34" charset="0"/>
              </a:rPr>
              <a:t>2. Customer Churn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F5016-7613-F91C-3D4A-D51CB56313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16251"/>
            <a:ext cx="4802945" cy="23102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Every customer is like this — confused which SIM to hold onto. For Jio and Airtel, churn is the real battleground</a:t>
            </a:r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FB242A3-07AF-1FEE-85B1-1FEEBC3DB06D}"/>
              </a:ext>
            </a:extLst>
          </p:cNvPr>
          <p:cNvSpPr/>
          <p:nvPr/>
        </p:nvSpPr>
        <p:spPr>
          <a:xfrm>
            <a:off x="213360" y="1216245"/>
            <a:ext cx="4290646" cy="914400"/>
          </a:xfrm>
          <a:prstGeom prst="roundRect">
            <a:avLst/>
          </a:prstGeom>
          <a:solidFill>
            <a:srgbClr val="FF669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“Every customer is a tug-of-war prize.”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F465C5-6EB8-E7E1-0D3A-3921D4E90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591" y="416269"/>
            <a:ext cx="5689209" cy="5689209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2A96974-5B3B-8BB5-D915-4FC00CB34ECD}"/>
              </a:ext>
            </a:extLst>
          </p:cNvPr>
          <p:cNvSpPr/>
          <p:nvPr/>
        </p:nvSpPr>
        <p:spPr>
          <a:xfrm>
            <a:off x="10888394" y="5655212"/>
            <a:ext cx="351692" cy="337625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1023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8C77A-0191-7809-BCB1-144661E73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086" y="222815"/>
            <a:ext cx="5618870" cy="705653"/>
          </a:xfrm>
        </p:spPr>
        <p:txBody>
          <a:bodyPr>
            <a:noAutofit/>
          </a:bodyPr>
          <a:lstStyle/>
          <a:p>
            <a:r>
              <a:rPr lang="en-IN" sz="3600" dirty="0">
                <a:latin typeface="Arial Black" panose="020B0A04020102020204" pitchFamily="34" charset="0"/>
              </a:rPr>
              <a:t>3. New Kid in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92877-1A8A-D270-58D9-2F443FAC9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086" y="3134396"/>
            <a:ext cx="5618871" cy="1603375"/>
          </a:xfrm>
        </p:spPr>
        <p:txBody>
          <a:bodyPr/>
          <a:lstStyle/>
          <a:p>
            <a:r>
              <a:rPr lang="en-US" dirty="0"/>
              <a:t>Remember that kid in school who bought everyone chocolates on the first day? That’s Jio in 2016.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257F7CD-52BC-AAFA-A3CE-E397A9A3D080}"/>
              </a:ext>
            </a:extLst>
          </p:cNvPr>
          <p:cNvSpPr/>
          <p:nvPr/>
        </p:nvSpPr>
        <p:spPr>
          <a:xfrm>
            <a:off x="257321" y="1117032"/>
            <a:ext cx="4290646" cy="914400"/>
          </a:xfrm>
          <a:prstGeom prst="roundRect">
            <a:avLst/>
          </a:prstGeom>
          <a:solidFill>
            <a:srgbClr val="FF669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“Every customer is a tug-of-war prize.”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E502F4-3073-EA7B-549D-07A60AAD08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6454" y="1279526"/>
            <a:ext cx="6119447" cy="447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59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6E8AE-2746-FC5A-E5A0-7B950B9A9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748" y="160368"/>
            <a:ext cx="3480582" cy="739964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Arial Black" panose="020B0A04020102020204" pitchFamily="34" charset="0"/>
              </a:rPr>
              <a:t>4. </a:t>
            </a:r>
            <a:r>
              <a:rPr lang="en-IN" sz="3600" b="1" dirty="0">
                <a:latin typeface="Arial Black" panose="020B0A04020102020204" pitchFamily="34" charset="0"/>
              </a:rPr>
              <a:t>Price War </a:t>
            </a:r>
            <a:endParaRPr lang="en-IN" sz="36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99517-B256-D018-E6C8-10C9A37DA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27605"/>
            <a:ext cx="4648200" cy="2757269"/>
          </a:xfrm>
        </p:spPr>
        <p:txBody>
          <a:bodyPr/>
          <a:lstStyle/>
          <a:p>
            <a:r>
              <a:rPr lang="en-US" dirty="0"/>
              <a:t>Jio set up a street-side stall shouting ‘Free! Unlimited!’ while Airtel was running a serious shop. Guess where the crowd went?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9383B8A-7B43-1099-2D0D-EE2F90FAEBE3}"/>
              </a:ext>
            </a:extLst>
          </p:cNvPr>
          <p:cNvSpPr/>
          <p:nvPr/>
        </p:nvSpPr>
        <p:spPr>
          <a:xfrm>
            <a:off x="120748" y="900332"/>
            <a:ext cx="4290646" cy="914400"/>
          </a:xfrm>
          <a:prstGeom prst="roundRect">
            <a:avLst/>
          </a:prstGeom>
          <a:solidFill>
            <a:srgbClr val="FF669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“Unlimited vs Premium: Guess who pulled the crowd?”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59465B-E376-6D8E-0C1A-F99938D47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45587"/>
            <a:ext cx="5417234" cy="561301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A4D70A2-9220-BBF3-6368-FFCD421EFE5D}"/>
              </a:ext>
            </a:extLst>
          </p:cNvPr>
          <p:cNvSpPr/>
          <p:nvPr/>
        </p:nvSpPr>
        <p:spPr>
          <a:xfrm>
            <a:off x="11000935" y="5908430"/>
            <a:ext cx="352865" cy="32355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3551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AFECA-BC3B-E4E6-0BF3-3C384B85C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65" y="82832"/>
            <a:ext cx="6026835" cy="999911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Arial Black" panose="020B0A04020102020204" pitchFamily="34" charset="0"/>
              </a:rPr>
              <a:t>5. Buffet vs Fine Dining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216E1-41E7-DE33-C8EF-A06CCA67B5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623" y="2855741"/>
            <a:ext cx="4006362" cy="234321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Jio turned data into an unlimited buffet. Airtel said, ‘We’re a fine dining restaurant.’ Indians, of course, went for the buffet first.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B79D5AB-872A-CDF7-1891-C1E4147E9648}"/>
              </a:ext>
            </a:extLst>
          </p:cNvPr>
          <p:cNvSpPr/>
          <p:nvPr/>
        </p:nvSpPr>
        <p:spPr>
          <a:xfrm>
            <a:off x="112541" y="907836"/>
            <a:ext cx="4290646" cy="914400"/>
          </a:xfrm>
          <a:prstGeom prst="roundRect">
            <a:avLst/>
          </a:prstGeom>
          <a:solidFill>
            <a:srgbClr val="FF669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“India prefers buffet over fine dining — especially for data.”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BB0EA4-90BF-D260-1A0F-06D8E5B554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468" y="1365036"/>
            <a:ext cx="6578991" cy="481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200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5A66E-1351-44CE-1C3A-0B99BA24F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" y="51826"/>
            <a:ext cx="10430022" cy="957543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Arial Black" panose="020B0A04020102020204" pitchFamily="34" charset="0"/>
              </a:rPr>
              <a:t>6. </a:t>
            </a:r>
            <a:r>
              <a:rPr lang="en-IN" sz="3600" b="1" dirty="0">
                <a:latin typeface="Arial Black" panose="020B0A04020102020204" pitchFamily="34" charset="0"/>
              </a:rPr>
              <a:t>Airtel Corporate Office vs Jio Villages</a:t>
            </a:r>
            <a:endParaRPr lang="en-IN" sz="36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CF05C-9B59-2EBB-3483-DC2BB6CD72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84611"/>
            <a:ext cx="4290646" cy="2543992"/>
          </a:xfrm>
        </p:spPr>
        <p:txBody>
          <a:bodyPr/>
          <a:lstStyle/>
          <a:p>
            <a:r>
              <a:rPr lang="en-US" dirty="0"/>
              <a:t>Airtel focused on glass towers and urban elite. Jio? It ran through villages, small towns, and got everyone online.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D69BFFA-C9D7-5151-B416-6522C309DCEF}"/>
              </a:ext>
            </a:extLst>
          </p:cNvPr>
          <p:cNvSpPr/>
          <p:nvPr/>
        </p:nvSpPr>
        <p:spPr>
          <a:xfrm>
            <a:off x="106680" y="1009369"/>
            <a:ext cx="4290646" cy="914400"/>
          </a:xfrm>
          <a:prstGeom prst="roundRect">
            <a:avLst/>
          </a:prstGeom>
          <a:solidFill>
            <a:srgbClr val="FF669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“Jio runs in villages, Airtel sits in boardrooms.”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61892C-4B34-61A6-BD35-27B4305D3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691" y="1420532"/>
            <a:ext cx="5939790" cy="519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861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4D32F-AA57-91CF-B7D3-12BEBD1E4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00"/>
            <a:ext cx="4483490" cy="1111983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Arial Black" panose="020B0A04020102020204" pitchFamily="34" charset="0"/>
              </a:rPr>
              <a:t>7. </a:t>
            </a:r>
            <a:r>
              <a:rPr lang="en-IN" sz="3600" b="1" dirty="0">
                <a:latin typeface="Arial Black" panose="020B0A04020102020204" pitchFamily="34" charset="0"/>
              </a:rPr>
              <a:t>Chess Players</a:t>
            </a:r>
            <a:endParaRPr lang="en-IN" sz="36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05933-5B86-EDCA-2983-7AC1C3FE6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794" y="2970543"/>
            <a:ext cx="3325837" cy="3192351"/>
          </a:xfrm>
        </p:spPr>
        <p:txBody>
          <a:bodyPr>
            <a:normAutofit/>
          </a:bodyPr>
          <a:lstStyle/>
          <a:p>
            <a:r>
              <a:rPr lang="en-US" dirty="0"/>
              <a:t>“Jio plays aggressively like a beginner who just attacks. Airtel plays like a seasoned strategist — patient, calculated.”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493838A-F309-2A79-6242-BE9EF0182044}"/>
              </a:ext>
            </a:extLst>
          </p:cNvPr>
          <p:cNvSpPr/>
          <p:nvPr/>
        </p:nvSpPr>
        <p:spPr>
          <a:xfrm>
            <a:off x="96422" y="1139483"/>
            <a:ext cx="4290646" cy="914400"/>
          </a:xfrm>
          <a:prstGeom prst="roundRect">
            <a:avLst/>
          </a:prstGeom>
          <a:solidFill>
            <a:srgbClr val="FF669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“Aggressive vs Strategic — the telecom chessboard.”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6A7ED3-CA7F-3D4E-80D8-F7E4B82CD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756" y="1139483"/>
            <a:ext cx="7005711" cy="519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044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CD29B-B98D-6A1E-340B-AF0B4E45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50" y="227015"/>
            <a:ext cx="7686822" cy="771792"/>
          </a:xfrm>
        </p:spPr>
        <p:txBody>
          <a:bodyPr>
            <a:noAutofit/>
          </a:bodyPr>
          <a:lstStyle/>
          <a:p>
            <a:r>
              <a:rPr lang="en-US" sz="3600" dirty="0">
                <a:latin typeface="Arial Black" panose="020B0A04020102020204" pitchFamily="34" charset="0"/>
              </a:rPr>
              <a:t>8. Two Racers (Jio vs Airtel)</a:t>
            </a:r>
            <a:endParaRPr lang="en-IN" sz="36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23460-0562-97EB-8795-91719ADD0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43199"/>
            <a:ext cx="4831080" cy="374967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Think of the telecom market like a race track. Jio sprinted like a new racer with a turbo engine — free data as fuel. Airtel, on the other hand, is the experienced racer — slower start but steady acceleration. The real question is: who wins in the long run?</a:t>
            </a:r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6B60B0-ED1D-87D4-F39C-3BADE769DB81}"/>
              </a:ext>
            </a:extLst>
          </p:cNvPr>
          <p:cNvSpPr/>
          <p:nvPr/>
        </p:nvSpPr>
        <p:spPr>
          <a:xfrm>
            <a:off x="162950" y="1109635"/>
            <a:ext cx="4290646" cy="914400"/>
          </a:xfrm>
          <a:prstGeom prst="roundRect">
            <a:avLst/>
          </a:prstGeom>
          <a:solidFill>
            <a:srgbClr val="FF669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“Jio = Turbo Sprint  | Airtel = Strategic Marathon ”</a:t>
            </a:r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601673-AD45-E6D5-73D9-4FC20336FE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3852" y="1109635"/>
            <a:ext cx="5383240" cy="5383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65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48</TotalTime>
  <Words>443</Words>
  <Application>Microsoft Office PowerPoint</Application>
  <PresentationFormat>Widescreen</PresentationFormat>
  <Paragraphs>32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Office Theme</vt:lpstr>
      <vt:lpstr>STORYTELLING</vt:lpstr>
      <vt:lpstr>1. Tug-of-war</vt:lpstr>
      <vt:lpstr>2. Customer Churn </vt:lpstr>
      <vt:lpstr>3. New Kid in Class</vt:lpstr>
      <vt:lpstr>4. Price War </vt:lpstr>
      <vt:lpstr>5. Buffet vs Fine Dining</vt:lpstr>
      <vt:lpstr>6. Airtel Corporate Office vs Jio Villages</vt:lpstr>
      <vt:lpstr>7. Chess Players</vt:lpstr>
      <vt:lpstr>8. Two Racers (Jio vs Airtel)</vt:lpstr>
      <vt:lpstr>9. Investors Cheering</vt:lpstr>
      <vt:lpstr>10. Duopoly Monopoly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arpita singh</dc:creator>
  <cp:lastModifiedBy>arpita singh</cp:lastModifiedBy>
  <cp:revision>4</cp:revision>
  <dcterms:created xsi:type="dcterms:W3CDTF">2025-09-13T17:34:53Z</dcterms:created>
  <dcterms:modified xsi:type="dcterms:W3CDTF">2025-09-13T18:23:27Z</dcterms:modified>
</cp:coreProperties>
</file>

<file path=docProps/thumbnail.jpeg>
</file>